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594" r:id="rId2"/>
    <p:sldId id="609" r:id="rId3"/>
    <p:sldId id="611" r:id="rId4"/>
    <p:sldId id="595" r:id="rId5"/>
    <p:sldId id="596" r:id="rId6"/>
    <p:sldId id="610" r:id="rId7"/>
    <p:sldId id="597" r:id="rId8"/>
    <p:sldId id="598" r:id="rId9"/>
    <p:sldId id="599" r:id="rId10"/>
    <p:sldId id="600" r:id="rId11"/>
    <p:sldId id="601" r:id="rId12"/>
    <p:sldId id="612" r:id="rId13"/>
    <p:sldId id="614" r:id="rId14"/>
    <p:sldId id="615" r:id="rId15"/>
    <p:sldId id="617" r:id="rId16"/>
    <p:sldId id="616" r:id="rId17"/>
    <p:sldId id="604" r:id="rId18"/>
    <p:sldId id="605" r:id="rId19"/>
    <p:sldId id="606" r:id="rId20"/>
    <p:sldId id="613" r:id="rId21"/>
    <p:sldId id="607" r:id="rId22"/>
    <p:sldId id="608" r:id="rId23"/>
    <p:sldId id="602" r:id="rId24"/>
    <p:sldId id="592" r:id="rId25"/>
    <p:sldId id="593" r:id="rId26"/>
    <p:sldId id="521" r:id="rId27"/>
    <p:sldId id="586" r:id="rId28"/>
    <p:sldId id="584" r:id="rId29"/>
    <p:sldId id="5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611"/>
            <p14:sldId id="595"/>
            <p14:sldId id="596"/>
            <p14:sldId id="610"/>
            <p14:sldId id="597"/>
            <p14:sldId id="598"/>
            <p14:sldId id="599"/>
            <p14:sldId id="600"/>
            <p14:sldId id="601"/>
            <p14:sldId id="612"/>
            <p14:sldId id="614"/>
            <p14:sldId id="615"/>
            <p14:sldId id="617"/>
            <p14:sldId id="616"/>
            <p14:sldId id="604"/>
            <p14:sldId id="605"/>
            <p14:sldId id="606"/>
            <p14:sldId id="613"/>
            <p14:sldId id="607"/>
            <p14:sldId id="608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5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02/11/2025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02/11/2025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E5F9E-8F5D-5986-6643-354419557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9C269-59C4-C4D3-F32E-A9FD222226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B75594-D584-2447-1D65-47F4F16C0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47232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B50D9-7207-2713-46C3-D7447446F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8EB52-242E-FA7B-08BB-616EA4ED62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28E44-61FA-DE9F-B5A3-6AB83A8E2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90147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62396-5F52-3B9A-B16A-9CE5BB7E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273E39-2742-35F8-1980-2469BA62B7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FADA-6575-75DF-9952-29C8B9919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31673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8FEB3-45DB-12D9-9EED-E6980725F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6F9C4D-09F4-41CF-CF16-0B9AC3E4D1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D02C8-E7F4-BFC6-A997-21F162D2B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25698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F05B0-5D32-D971-F348-B1C417D1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38D9AD-8B95-168A-EF61-7EEA1EFDF6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8175F4-EF3B-D457-7CA2-0C86262AB8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52425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78CC-DBE9-C750-A45A-B1152D678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7B155-7BFC-065F-6593-593A282FC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63D20-FF73-621D-3942-368E2AA1D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110029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EE4AD-5ED1-AC89-228A-C722F8DE2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646A5-F8C3-D5FA-734C-8C1622ECC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FD912-F593-F3EF-8709-A45D8EBB3D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95809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60A-97F5-0B30-7268-34115505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0DD29-7F3F-8E7D-B283-54EE94C9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284B7-6CBE-97C6-6AC6-EE86EA43A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19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02/11/2025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02/11/2025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02/11/2025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02/11/2025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02/11/2025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02/11/2025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02/11/2025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02/11/2025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02/11/2025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02/11/2025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02/11/2025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02/11/2025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3.mp4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4" Type="http://schemas.openxmlformats.org/officeDocument/2006/relationships/video" Target="../media/media3.mp4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43675"/>
            <a:ext cx="386815" cy="314325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91300"/>
            <a:ext cx="377290" cy="26670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899284" y="5934157"/>
            <a:ext cx="29273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“AIF_And_Myo_Masks.tiff”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291049" y="5976284"/>
            <a:ext cx="35385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086688" y="5993553"/>
            <a:ext cx="36671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mask==1</a:t>
            </a:r>
            <a:endParaRPr lang="en-US" sz="1400" dirty="0"/>
          </a:p>
        </p:txBody>
      </p:sp>
      <p:pic>
        <p:nvPicPr>
          <p:cNvPr id="11" name="Picture 10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010FDBD4-DABE-3A4C-E27E-2513188EF1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449" y="1052267"/>
            <a:ext cx="3838576" cy="4947545"/>
          </a:xfrm>
          <a:prstGeom prst="rect">
            <a:avLst/>
          </a:prstGeom>
        </p:spPr>
      </p:pic>
      <p:pic>
        <p:nvPicPr>
          <p:cNvPr id="14" name="Picture 13" descr="A black circle on a white background&#10;&#10;AI-generated content may be incorrect.">
            <a:extLst>
              <a:ext uri="{FF2B5EF4-FFF2-40B4-BE49-F238E27FC236}">
                <a16:creationId xmlns:a16="http://schemas.microsoft.com/office/drawing/2014/main" id="{2713BB0E-D3C0-B19B-F880-B94D92888C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274" y="1046009"/>
            <a:ext cx="3838575" cy="494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339D5-4142-9740-9D6E-316447C13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7487AAF-B316-5AD6-4671-B3C2479675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5EB201-6C34-504F-F796-8693BB60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97EF62-7323-718A-92F5-C89E74EC0905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AA805B82-89A5-4918-A969-42AFD77CB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91474" y="1553588"/>
            <a:ext cx="2962060" cy="39483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5D3F77-E4ED-EBB9-DF7B-5F7361D9DEB7}"/>
              </a:ext>
            </a:extLst>
          </p:cNvPr>
          <p:cNvSpPr txBox="1"/>
          <p:nvPr/>
        </p:nvSpPr>
        <p:spPr>
          <a:xfrm>
            <a:off x="7741776" y="6434846"/>
            <a:ext cx="41454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Blood flow through the heart, animation.</a:t>
            </a:r>
          </a:p>
        </p:txBody>
      </p:sp>
      <p:pic>
        <p:nvPicPr>
          <p:cNvPr id="11" name="Picture 10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4B5C83D1-37D2-7AFF-F540-0E77696BF01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966094"/>
            <a:ext cx="4421878" cy="2627816"/>
          </a:xfrm>
          <a:prstGeom prst="rect">
            <a:avLst/>
          </a:prstGeom>
        </p:spPr>
      </p:pic>
      <p:pic>
        <p:nvPicPr>
          <p:cNvPr id="13" name="Picture 12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C183239-8ED6-8ACD-FAA8-50F08B7DFA3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0" y="3822420"/>
            <a:ext cx="4421876" cy="2627815"/>
          </a:xfrm>
          <a:prstGeom prst="rect">
            <a:avLst/>
          </a:prstGeom>
        </p:spPr>
      </p:pic>
      <p:pic>
        <p:nvPicPr>
          <p:cNvPr id="14" name="dicom_movie">
            <a:hlinkClick r:id="" action="ppaction://media"/>
            <a:extLst>
              <a:ext uri="{FF2B5EF4-FFF2-40B4-BE49-F238E27FC236}">
                <a16:creationId xmlns:a16="http://schemas.microsoft.com/office/drawing/2014/main" id="{FDF180DF-3246-E2E8-5C6F-55DC2335E60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637001" y="1081400"/>
            <a:ext cx="4027718" cy="5368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C3BA90-2448-30DD-1212-B1C8FBCAFE07}"/>
              </a:ext>
            </a:extLst>
          </p:cNvPr>
          <p:cNvSpPr txBox="1"/>
          <p:nvPr/>
        </p:nvSpPr>
        <p:spPr>
          <a:xfrm>
            <a:off x="881278" y="3483866"/>
            <a:ext cx="4736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Blood flow region.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CECF17-9E4C-493F-720D-2C206781A11F}"/>
              </a:ext>
            </a:extLst>
          </p:cNvPr>
          <p:cNvSpPr txBox="1"/>
          <p:nvPr/>
        </p:nvSpPr>
        <p:spPr>
          <a:xfrm>
            <a:off x="729568" y="6434846"/>
            <a:ext cx="54731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signal intensity at a pixel of myocardium region.</a:t>
            </a:r>
          </a:p>
        </p:txBody>
      </p:sp>
    </p:spTree>
    <p:extLst>
      <p:ext uri="{BB962C8B-B14F-4D97-AF65-F5344CB8AC3E}">
        <p14:creationId xmlns:p14="http://schemas.microsoft.com/office/powerpoint/2010/main" val="2521546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DC9C9-35B8-8460-0A4C-FB37518A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C1490A2-A4CD-474A-26C5-886544D368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B248C-D44E-72AC-3ACC-1C5DB68A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8099968-F14A-708F-E8C6-E305421BAA67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71F8788-120E-521F-4C1E-519449E91E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" r="15606"/>
          <a:stretch>
            <a:fillRect/>
          </a:stretch>
        </p:blipFill>
        <p:spPr>
          <a:xfrm>
            <a:off x="1446142" y="1571624"/>
            <a:ext cx="3997018" cy="3908193"/>
          </a:xfrm>
          <a:prstGeom prst="rect">
            <a:avLst/>
          </a:prstGeom>
        </p:spPr>
      </p:pic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2D696C83-98D2-96B1-2F90-047AE5368E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1" r="15606"/>
          <a:stretch>
            <a:fillRect/>
          </a:stretch>
        </p:blipFill>
        <p:spPr>
          <a:xfrm>
            <a:off x="5384185" y="1571624"/>
            <a:ext cx="4004739" cy="390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14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8BFF-926B-1104-8B2F-757CE893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498EB99-BB7F-33DD-E753-6885B7054A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71F3EC-19B5-3F57-2471-EACF02169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9848B6-40DD-6D0A-778A-911136CE27D4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16" name="Picture 15" descr="A graph with a blue line&#10;&#10;AI-generated content may be incorrect.">
            <a:extLst>
              <a:ext uri="{FF2B5EF4-FFF2-40B4-BE49-F238E27FC236}">
                <a16:creationId xmlns:a16="http://schemas.microsoft.com/office/drawing/2014/main" id="{83911B26-3C8D-AA71-285F-4FAE3216D4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9825"/>
            <a:ext cx="3848290" cy="2286947"/>
          </a:xfrm>
          <a:prstGeom prst="rect">
            <a:avLst/>
          </a:prstGeom>
        </p:spPr>
      </p:pic>
      <p:pic>
        <p:nvPicPr>
          <p:cNvPr id="20" name="Picture 19" descr="A graph with a blue line&#10;&#10;AI-generated content may be incorrect.">
            <a:extLst>
              <a:ext uri="{FF2B5EF4-FFF2-40B4-BE49-F238E27FC236}">
                <a16:creationId xmlns:a16="http://schemas.microsoft.com/office/drawing/2014/main" id="{9568F235-57A4-CF01-85E2-33A159A9A8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198" y="1038225"/>
            <a:ext cx="3848290" cy="2286947"/>
          </a:xfrm>
          <a:prstGeom prst="rect">
            <a:avLst/>
          </a:prstGeom>
        </p:spPr>
      </p:pic>
      <p:pic>
        <p:nvPicPr>
          <p:cNvPr id="22" name="Picture 21" descr="A graph with a blue line&#10;&#10;AI-generated content may be incorrect.">
            <a:extLst>
              <a:ext uri="{FF2B5EF4-FFF2-40B4-BE49-F238E27FC236}">
                <a16:creationId xmlns:a16="http://schemas.microsoft.com/office/drawing/2014/main" id="{897B01A7-A97B-A0BA-192F-B4E171D54E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3919007"/>
            <a:ext cx="3848290" cy="2286947"/>
          </a:xfrm>
          <a:prstGeom prst="rect">
            <a:avLst/>
          </a:prstGeom>
        </p:spPr>
      </p:pic>
      <p:pic>
        <p:nvPicPr>
          <p:cNvPr id="24" name="Picture 23" descr="A graph with a blue line&#10;&#10;AI-generated content may be incorrect.">
            <a:extLst>
              <a:ext uri="{FF2B5EF4-FFF2-40B4-BE49-F238E27FC236}">
                <a16:creationId xmlns:a16="http://schemas.microsoft.com/office/drawing/2014/main" id="{F28A06E8-552F-EF41-0578-CD2D1553FA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7" y="3919007"/>
            <a:ext cx="3907931" cy="2322391"/>
          </a:xfrm>
          <a:prstGeom prst="rect">
            <a:avLst/>
          </a:prstGeom>
        </p:spPr>
      </p:pic>
      <p:pic>
        <p:nvPicPr>
          <p:cNvPr id="25" name="Picture 24" descr="A graph of a test&#10;&#10;AI-generated content may be incorrect.">
            <a:extLst>
              <a:ext uri="{FF2B5EF4-FFF2-40B4-BE49-F238E27FC236}">
                <a16:creationId xmlns:a16="http://schemas.microsoft.com/office/drawing/2014/main" id="{61B9426D-F41D-FA17-01B2-4BB9506EA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5" y="978207"/>
            <a:ext cx="4781940" cy="2857245"/>
          </a:xfrm>
          <a:prstGeom prst="rect">
            <a:avLst/>
          </a:prstGeom>
        </p:spPr>
      </p:pic>
      <p:pic>
        <p:nvPicPr>
          <p:cNvPr id="18" name="Picture 17" descr="A graph with a blue line&#10;&#10;AI-generated content may be incorrect.">
            <a:extLst>
              <a:ext uri="{FF2B5EF4-FFF2-40B4-BE49-F238E27FC236}">
                <a16:creationId xmlns:a16="http://schemas.microsoft.com/office/drawing/2014/main" id="{9BCB2979-63F0-44EE-7C65-F4F3CA6FCD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267" y="1038225"/>
            <a:ext cx="3848290" cy="22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97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1826B0-49A2-9C46-B09D-0EAD49DC5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EF288ED4-6934-6171-CFA9-E1E62FB05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F93D4-9929-D7B8-41EE-0F07FDD4D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420D96-AFA2-5D60-416B-E4B462DD31A9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10" name="Picture 9" descr="A graph with a blue line&#10;&#10;AI-generated content may be incorrect.">
            <a:extLst>
              <a:ext uri="{FF2B5EF4-FFF2-40B4-BE49-F238E27FC236}">
                <a16:creationId xmlns:a16="http://schemas.microsoft.com/office/drawing/2014/main" id="{00CDEBDB-40EB-0DBE-5519-B2770C9BFE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738"/>
            <a:ext cx="3609975" cy="2156262"/>
          </a:xfrm>
          <a:prstGeom prst="rect">
            <a:avLst/>
          </a:prstGeom>
        </p:spPr>
      </p:pic>
      <p:pic>
        <p:nvPicPr>
          <p:cNvPr id="12" name="Picture 11" descr="A graph with a blue line&#10;&#10;AI-generated content may be incorrect.">
            <a:extLst>
              <a:ext uri="{FF2B5EF4-FFF2-40B4-BE49-F238E27FC236}">
                <a16:creationId xmlns:a16="http://schemas.microsoft.com/office/drawing/2014/main" id="{9E63C8DC-BBC8-BA04-2AA7-6F1302AFF7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30" y="1272738"/>
            <a:ext cx="3609976" cy="2156262"/>
          </a:xfrm>
          <a:prstGeom prst="rect">
            <a:avLst/>
          </a:prstGeom>
        </p:spPr>
      </p:pic>
      <p:pic>
        <p:nvPicPr>
          <p:cNvPr id="14" name="Picture 13" descr="A graph with a blue line&#10;&#10;AI-generated content may be incorrect.">
            <a:extLst>
              <a:ext uri="{FF2B5EF4-FFF2-40B4-BE49-F238E27FC236}">
                <a16:creationId xmlns:a16="http://schemas.microsoft.com/office/drawing/2014/main" id="{F3FEC285-7542-C234-0F31-A91DD5D5B2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861" y="1272738"/>
            <a:ext cx="3609977" cy="21562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08E8C0-0EE1-18FF-4B1C-BA2285689246}"/>
              </a:ext>
            </a:extLst>
          </p:cNvPr>
          <p:cNvSpPr/>
          <p:nvPr/>
        </p:nvSpPr>
        <p:spPr>
          <a:xfrm>
            <a:off x="3742846" y="2085339"/>
            <a:ext cx="3667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/>
              <a:t>*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3AF244-CB2E-A0CF-341A-04D4BA83084E}"/>
              </a:ext>
            </a:extLst>
          </p:cNvPr>
          <p:cNvSpPr/>
          <p:nvPr/>
        </p:nvSpPr>
        <p:spPr>
          <a:xfrm>
            <a:off x="7985277" y="1996926"/>
            <a:ext cx="3667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=</a:t>
            </a:r>
          </a:p>
        </p:txBody>
      </p:sp>
      <p:pic>
        <p:nvPicPr>
          <p:cNvPr id="21" name="Picture 20" descr="A graph of a function&#10;&#10;AI-generated content may be incorrect.">
            <a:extLst>
              <a:ext uri="{FF2B5EF4-FFF2-40B4-BE49-F238E27FC236}">
                <a16:creationId xmlns:a16="http://schemas.microsoft.com/office/drawing/2014/main" id="{9C203A38-42D0-F025-B6D0-A8F272E759E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26" y="3759058"/>
            <a:ext cx="5166335" cy="30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6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898A-6F49-BD06-A154-38F99E0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3CC90-A7A1-A8AA-1D28-5BD4DB501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C6E103-C7B5-1473-0BE0-156463CA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89090"/>
            <a:ext cx="428625" cy="266064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9764B6-2845-71B6-ED6F-6778A9CA283F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80F3F3B1-2B42-FC12-7926-8BA5C86106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1" y="1228726"/>
            <a:ext cx="6180908" cy="528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86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19938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7" name="Picture 6" descr="A red circle with a number of numbers&#10;&#10;AI-generated content may be incorrect.">
            <a:extLst>
              <a:ext uri="{FF2B5EF4-FFF2-40B4-BE49-F238E27FC236}">
                <a16:creationId xmlns:a16="http://schemas.microsoft.com/office/drawing/2014/main" id="{AFA1BC94-E1BA-A69C-7CFD-7674B75B7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50" y="1013650"/>
            <a:ext cx="5577462" cy="584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93419" y="1004891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cardiac magnetic resonance (CMR)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3C7852-6432-D1BD-9FB1-5EDBF432502A}"/>
              </a:ext>
            </a:extLst>
          </p:cNvPr>
          <p:cNvSpPr txBox="1"/>
          <p:nvPr/>
        </p:nvSpPr>
        <p:spPr>
          <a:xfrm>
            <a:off x="188645" y="1873847"/>
            <a:ext cx="10675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a type of MRI specifically focused on the heart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uses </a:t>
            </a:r>
            <a:r>
              <a:rPr lang="en-US" b="1" dirty="0"/>
              <a:t>magnetic fields and radio waves</a:t>
            </a:r>
            <a:r>
              <a:rPr lang="en-US" dirty="0"/>
              <a:t> to create </a:t>
            </a:r>
            <a:r>
              <a:rPr lang="en-US" b="1" dirty="0"/>
              <a:t>detailed images of the heart and surrounding blood vessels</a:t>
            </a:r>
            <a:r>
              <a:rPr lang="en-US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86A2E8-430E-A788-9331-C2FEC6719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2605256"/>
            <a:ext cx="2971800" cy="29527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7C0297-40D5-22D8-C098-368A656FF704}"/>
              </a:ext>
            </a:extLst>
          </p:cNvPr>
          <p:cNvSpPr txBox="1"/>
          <p:nvPr/>
        </p:nvSpPr>
        <p:spPr>
          <a:xfrm>
            <a:off x="188645" y="3059668"/>
            <a:ext cx="612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What are "Blood pool" and "myocardium“ regions: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03E474-7002-869A-E8D2-65921223B93D}"/>
              </a:ext>
            </a:extLst>
          </p:cNvPr>
          <p:cNvSpPr txBox="1"/>
          <p:nvPr/>
        </p:nvSpPr>
        <p:spPr>
          <a:xfrm>
            <a:off x="377290" y="3481467"/>
            <a:ext cx="11624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blood-pool region</a:t>
            </a:r>
            <a:r>
              <a:rPr lang="en-US" dirty="0"/>
              <a:t> refers to the interior cavity of a ventricle (or atrium) where the blood is flowing.</a:t>
            </a:r>
          </a:p>
          <a:p>
            <a:r>
              <a:rPr lang="en-US" dirty="0"/>
              <a:t>The </a:t>
            </a:r>
            <a:r>
              <a:rPr lang="en-US" b="1" dirty="0"/>
              <a:t>myocardium region</a:t>
            </a:r>
            <a:r>
              <a:rPr lang="en-US" dirty="0"/>
              <a:t> is the muscular wall surrounding that cavity — the heart muscle itself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500193-7548-AD27-80DE-798EAB541A28}"/>
              </a:ext>
            </a:extLst>
          </p:cNvPr>
          <p:cNvSpPr txBox="1"/>
          <p:nvPr/>
        </p:nvSpPr>
        <p:spPr>
          <a:xfrm>
            <a:off x="483394" y="4582209"/>
            <a:ext cx="770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Myocardial blood flow (MFB)</a:t>
            </a:r>
            <a:r>
              <a:rPr lang="en-US" dirty="0"/>
              <a:t> = how much blood actually reaches that muscle through the </a:t>
            </a:r>
            <a:r>
              <a:rPr lang="en-US" b="1" dirty="0"/>
              <a:t>coronary arteries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5D22E-971F-4AF9-8E57-BF7852AB7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0A56E6C-0B1D-F985-95B0-8D0E97E7F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BA0493-FF4A-9A7E-3B41-1BFD7220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F90715-5D9E-CA47-B842-A2E5935EC2C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42037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Development of the code</a:t>
            </a:r>
          </a:p>
        </p:txBody>
      </p:sp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26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29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8EA23-5746-BFB2-AB41-55CC8A9C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C5A2EE28-884A-7BDA-0128-810232B57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C82FA3-265A-05D6-A35E-7A5607FA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771B8F-C32A-61C2-620C-D95BADCD773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5D47A6-8EFD-C545-A912-ECA0B7641717}"/>
              </a:ext>
            </a:extLst>
          </p:cNvPr>
          <p:cNvSpPr txBox="1"/>
          <p:nvPr/>
        </p:nvSpPr>
        <p:spPr>
          <a:xfrm>
            <a:off x="568975" y="3157914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F3312B-AC8D-3894-8B36-85C98EB786F9}"/>
              </a:ext>
            </a:extLst>
          </p:cNvPr>
          <p:cNvSpPr txBox="1"/>
          <p:nvPr/>
        </p:nvSpPr>
        <p:spPr>
          <a:xfrm>
            <a:off x="764381" y="4597062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FBC362-111A-B2E2-3BF9-E2DEB1F62580}"/>
              </a:ext>
            </a:extLst>
          </p:cNvPr>
          <p:cNvSpPr txBox="1"/>
          <p:nvPr/>
        </p:nvSpPr>
        <p:spPr>
          <a:xfrm>
            <a:off x="188645" y="112734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Cardiac magnetic resonance (CMR)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1ABA6-2D30-9028-7E31-6203E4C387AF}"/>
              </a:ext>
            </a:extLst>
          </p:cNvPr>
          <p:cNvSpPr txBox="1"/>
          <p:nvPr/>
        </p:nvSpPr>
        <p:spPr>
          <a:xfrm>
            <a:off x="764381" y="1431256"/>
            <a:ext cx="877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 medical imaging test that uses a strong magnetic field and radio waves to create detailed</a:t>
            </a:r>
            <a:r>
              <a:rPr lang="en-US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and moving pictures of the heart and its blood vessels.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8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98021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Once the signal-intensity curves are corrected, a mathematical model could be used to compute MBF.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None/>
            </a:pPr>
            <a:r>
              <a:rPr lang="en-US" sz="1200" b="1" dirty="0"/>
              <a:t>b) Deconvolution approach 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200" dirty="0"/>
              <a:t>Because deconvolution is a mathematically unstable (for example by using Fourier Transform negative values obtained) a </a:t>
            </a:r>
            <a:r>
              <a:rPr lang="en-US" sz="1200" b="1" dirty="0"/>
              <a:t>constrain</a:t>
            </a:r>
            <a:r>
              <a:rPr lang="en-US" sz="1200" dirty="0"/>
              <a:t> such as the </a:t>
            </a:r>
            <a:r>
              <a:rPr lang="en-US" sz="1200" b="1" dirty="0"/>
              <a:t>Fermi function </a:t>
            </a:r>
            <a:r>
              <a:rPr lang="en-US" sz="1200" dirty="0"/>
              <a:t>is used, which provides a smooth and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2" y="3805002"/>
            <a:ext cx="9053534" cy="27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368A-078F-B854-D40D-C9F541A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64FABD2-F463-8ACA-6741-B5E408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0332-BD07-F83D-5248-7016DF3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EFD5-AEDC-2BAB-E46C-2F60B1A759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43663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562725"/>
            <a:ext cx="377290" cy="295275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88275</TotalTime>
  <Words>1176</Words>
  <Application>Microsoft Office PowerPoint</Application>
  <PresentationFormat>Widescreen</PresentationFormat>
  <Paragraphs>148</Paragraphs>
  <Slides>29</Slides>
  <Notes>29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Courier New</vt:lpstr>
      <vt:lpstr>MathematicalPi-One</vt:lpstr>
      <vt:lpstr>quote-cjk-patch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457</cp:revision>
  <dcterms:created xsi:type="dcterms:W3CDTF">2020-01-27T13:54:00Z</dcterms:created>
  <dcterms:modified xsi:type="dcterms:W3CDTF">2025-11-03T03:23:14Z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